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ios" charset="1" panose="020B0504020202020204"/>
      <p:regular r:id="rId10"/>
    </p:embeddedFont>
    <p:embeddedFont>
      <p:font typeface="Helios Bold" charset="1" panose="020B0704020202020204"/>
      <p:regular r:id="rId11"/>
    </p:embeddedFont>
    <p:embeddedFont>
      <p:font typeface="Helios Italics" charset="1" panose="020B0503020202090204"/>
      <p:regular r:id="rId12"/>
    </p:embeddedFont>
    <p:embeddedFont>
      <p:font typeface="Helios Bold Italics" charset="1" panose="020B070302020209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2550" y="-1210298"/>
            <a:ext cx="16069118" cy="13719010"/>
          </a:xfrm>
          <a:custGeom>
            <a:avLst/>
            <a:gdLst/>
            <a:ahLst/>
            <a:cxnLst/>
            <a:rect r="r" b="b" t="t" l="l"/>
            <a:pathLst>
              <a:path h="13719010" w="16069118">
                <a:moveTo>
                  <a:pt x="0" y="0"/>
                </a:moveTo>
                <a:lnTo>
                  <a:pt x="16069118" y="0"/>
                </a:lnTo>
                <a:lnTo>
                  <a:pt x="16069118" y="13719009"/>
                </a:lnTo>
                <a:lnTo>
                  <a:pt x="0" y="13719009"/>
                </a:lnTo>
                <a:lnTo>
                  <a:pt x="0" y="0"/>
                </a:lnTo>
                <a:close/>
              </a:path>
            </a:pathLst>
          </a:custGeom>
          <a:blipFill>
            <a:blip r:embed="rId2"/>
            <a:stretch>
              <a:fillRect l="0" t="0" r="0" b="0"/>
            </a:stretch>
          </a:blipFill>
        </p:spPr>
      </p:sp>
      <p:sp>
        <p:nvSpPr>
          <p:cNvPr name="TextBox 3" id="3"/>
          <p:cNvSpPr txBox="true"/>
          <p:nvPr/>
        </p:nvSpPr>
        <p:spPr>
          <a:xfrm rot="0">
            <a:off x="413186" y="409575"/>
            <a:ext cx="11954252" cy="6240836"/>
          </a:xfrm>
          <a:prstGeom prst="rect">
            <a:avLst/>
          </a:prstGeom>
        </p:spPr>
        <p:txBody>
          <a:bodyPr anchor="t" rtlCol="false" tIns="0" lIns="0" bIns="0" rIns="0">
            <a:spAutoFit/>
          </a:bodyPr>
          <a:lstStyle/>
          <a:p>
            <a:pPr>
              <a:lnSpc>
                <a:spcPts val="23408"/>
              </a:lnSpc>
            </a:pPr>
            <a:r>
              <a:rPr lang="en-US" sz="23644">
                <a:solidFill>
                  <a:srgbClr val="000000"/>
                </a:solidFill>
                <a:latin typeface="Helios Bold"/>
              </a:rPr>
              <a:t>Caso </a:t>
            </a:r>
          </a:p>
          <a:p>
            <a:pPr>
              <a:lnSpc>
                <a:spcPts val="23408"/>
              </a:lnSpc>
            </a:pPr>
            <a:r>
              <a:rPr lang="en-US" sz="23644">
                <a:solidFill>
                  <a:srgbClr val="000000"/>
                </a:solidFill>
                <a:latin typeface="Helios Bold"/>
              </a:rPr>
              <a:t>Gregors</a:t>
            </a:r>
          </a:p>
        </p:txBody>
      </p:sp>
      <p:sp>
        <p:nvSpPr>
          <p:cNvPr name="TextBox 4" id="4"/>
          <p:cNvSpPr txBox="true"/>
          <p:nvPr/>
        </p:nvSpPr>
        <p:spPr>
          <a:xfrm rot="0">
            <a:off x="9144000" y="7837388"/>
            <a:ext cx="9001824" cy="2215817"/>
          </a:xfrm>
          <a:prstGeom prst="rect">
            <a:avLst/>
          </a:prstGeom>
        </p:spPr>
        <p:txBody>
          <a:bodyPr anchor="t" rtlCol="false" tIns="0" lIns="0" bIns="0" rIns="0">
            <a:spAutoFit/>
          </a:bodyPr>
          <a:lstStyle/>
          <a:p>
            <a:pPr algn="r">
              <a:lnSpc>
                <a:spcPts val="5739"/>
              </a:lnSpc>
            </a:pPr>
            <a:r>
              <a:rPr lang="en-US" sz="5572">
                <a:solidFill>
                  <a:srgbClr val="000000"/>
                </a:solidFill>
                <a:latin typeface="Helios"/>
              </a:rPr>
              <a:t>Caída en tasas de conversión:  diagnósticos, causas y recomendaciones.</a:t>
            </a:r>
          </a:p>
        </p:txBody>
      </p:sp>
      <p:sp>
        <p:nvSpPr>
          <p:cNvPr name="TextBox 5" id="5"/>
          <p:cNvSpPr txBox="true"/>
          <p:nvPr/>
        </p:nvSpPr>
        <p:spPr>
          <a:xfrm rot="0">
            <a:off x="413186" y="9483994"/>
            <a:ext cx="1878076" cy="383851"/>
          </a:xfrm>
          <a:prstGeom prst="rect">
            <a:avLst/>
          </a:prstGeom>
        </p:spPr>
        <p:txBody>
          <a:bodyPr anchor="t" rtlCol="false" tIns="0" lIns="0" bIns="0" rIns="0">
            <a:spAutoFit/>
          </a:bodyPr>
          <a:lstStyle/>
          <a:p>
            <a:pPr>
              <a:lnSpc>
                <a:spcPts val="2862"/>
              </a:lnSpc>
            </a:pPr>
            <a:r>
              <a:rPr lang="en-US" sz="2779">
                <a:solidFill>
                  <a:srgbClr val="000000"/>
                </a:solidFill>
                <a:latin typeface="Helios"/>
              </a:rPr>
              <a:t>3/11/2023</a:t>
            </a:r>
          </a:p>
        </p:txBody>
      </p:sp>
      <p:sp>
        <p:nvSpPr>
          <p:cNvPr name="TextBox 6" id="6"/>
          <p:cNvSpPr txBox="true"/>
          <p:nvPr/>
        </p:nvSpPr>
        <p:spPr>
          <a:xfrm rot="0">
            <a:off x="14514839" y="288749"/>
            <a:ext cx="3390738" cy="1930298"/>
          </a:xfrm>
          <a:prstGeom prst="rect">
            <a:avLst/>
          </a:prstGeom>
        </p:spPr>
        <p:txBody>
          <a:bodyPr anchor="t" rtlCol="false" tIns="0" lIns="0" bIns="0" rIns="0">
            <a:spAutoFit/>
          </a:bodyPr>
          <a:lstStyle/>
          <a:p>
            <a:pPr algn="just">
              <a:lnSpc>
                <a:spcPts val="3855"/>
              </a:lnSpc>
            </a:pPr>
            <a:r>
              <a:rPr lang="en-US" sz="2754">
                <a:solidFill>
                  <a:srgbClr val="000000"/>
                </a:solidFill>
                <a:latin typeface="Helios Italics"/>
              </a:rPr>
              <a:t>Juan Fijalkauskas &amp; Asoc. - Consultoría y asesoría de  ciencia de datos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6493586" y="1289522"/>
            <a:ext cx="16069118" cy="13719010"/>
          </a:xfrm>
          <a:custGeom>
            <a:avLst/>
            <a:gdLst/>
            <a:ahLst/>
            <a:cxnLst/>
            <a:rect r="r" b="b" t="t" l="l"/>
            <a:pathLst>
              <a:path h="13719010" w="16069118">
                <a:moveTo>
                  <a:pt x="0" y="0"/>
                </a:moveTo>
                <a:lnTo>
                  <a:pt x="16069118" y="0"/>
                </a:lnTo>
                <a:lnTo>
                  <a:pt x="16069118" y="13719009"/>
                </a:lnTo>
                <a:lnTo>
                  <a:pt x="0" y="13719009"/>
                </a:lnTo>
                <a:lnTo>
                  <a:pt x="0" y="0"/>
                </a:lnTo>
                <a:close/>
              </a:path>
            </a:pathLst>
          </a:custGeom>
          <a:blipFill>
            <a:blip r:embed="rId2"/>
            <a:stretch>
              <a:fillRect l="0" t="0" r="0" b="0"/>
            </a:stretch>
          </a:blipFill>
        </p:spPr>
      </p:sp>
      <p:sp>
        <p:nvSpPr>
          <p:cNvPr name="Freeform 3" id="3"/>
          <p:cNvSpPr/>
          <p:nvPr/>
        </p:nvSpPr>
        <p:spPr>
          <a:xfrm flipH="false" flipV="false" rot="0">
            <a:off x="4141200" y="-8090601"/>
            <a:ext cx="16069118" cy="13719010"/>
          </a:xfrm>
          <a:custGeom>
            <a:avLst/>
            <a:gdLst/>
            <a:ahLst/>
            <a:cxnLst/>
            <a:rect r="r" b="b" t="t" l="l"/>
            <a:pathLst>
              <a:path h="13719010" w="16069118">
                <a:moveTo>
                  <a:pt x="0" y="0"/>
                </a:moveTo>
                <a:lnTo>
                  <a:pt x="16069118" y="0"/>
                </a:lnTo>
                <a:lnTo>
                  <a:pt x="16069118" y="13719010"/>
                </a:lnTo>
                <a:lnTo>
                  <a:pt x="0" y="13719010"/>
                </a:lnTo>
                <a:lnTo>
                  <a:pt x="0" y="0"/>
                </a:lnTo>
                <a:close/>
              </a:path>
            </a:pathLst>
          </a:custGeom>
          <a:blipFill>
            <a:blip r:embed="rId2"/>
            <a:stretch>
              <a:fillRect l="0" t="0" r="0" b="0"/>
            </a:stretch>
          </a:blipFill>
        </p:spPr>
      </p:sp>
      <p:sp>
        <p:nvSpPr>
          <p:cNvPr name="TextBox 4" id="4"/>
          <p:cNvSpPr txBox="true"/>
          <p:nvPr/>
        </p:nvSpPr>
        <p:spPr>
          <a:xfrm rot="0">
            <a:off x="-6161739" y="8215"/>
            <a:ext cx="12323477" cy="1281307"/>
          </a:xfrm>
          <a:prstGeom prst="rect">
            <a:avLst/>
          </a:prstGeom>
        </p:spPr>
        <p:txBody>
          <a:bodyPr anchor="t" rtlCol="false" tIns="0" lIns="0" bIns="0" rIns="0">
            <a:spAutoFit/>
          </a:bodyPr>
          <a:lstStyle/>
          <a:p>
            <a:pPr algn="r">
              <a:lnSpc>
                <a:spcPts val="10130"/>
              </a:lnSpc>
            </a:pPr>
            <a:r>
              <a:rPr lang="en-US" sz="7674">
                <a:solidFill>
                  <a:srgbClr val="000000"/>
                </a:solidFill>
                <a:latin typeface="Helios Bold"/>
              </a:rPr>
              <a:t>Hoja de ruta</a:t>
            </a:r>
          </a:p>
        </p:txBody>
      </p:sp>
      <p:sp>
        <p:nvSpPr>
          <p:cNvPr name="TextBox 5" id="5"/>
          <p:cNvSpPr txBox="true"/>
          <p:nvPr/>
        </p:nvSpPr>
        <p:spPr>
          <a:xfrm rot="0">
            <a:off x="6577531" y="3866107"/>
            <a:ext cx="5996002" cy="2526212"/>
          </a:xfrm>
          <a:prstGeom prst="rect">
            <a:avLst/>
          </a:prstGeom>
        </p:spPr>
        <p:txBody>
          <a:bodyPr anchor="t" rtlCol="false" tIns="0" lIns="0" bIns="0" rIns="0">
            <a:spAutoFit/>
          </a:bodyPr>
          <a:lstStyle/>
          <a:p>
            <a:pPr algn="just">
              <a:lnSpc>
                <a:spcPts val="4983"/>
              </a:lnSpc>
            </a:pPr>
            <a:r>
              <a:rPr lang="en-US" sz="3986">
                <a:solidFill>
                  <a:srgbClr val="000000"/>
                </a:solidFill>
                <a:latin typeface="Helios"/>
              </a:rPr>
              <a:t>01 - Contexto</a:t>
            </a:r>
          </a:p>
          <a:p>
            <a:pPr algn="just">
              <a:lnSpc>
                <a:spcPts val="4983"/>
              </a:lnSpc>
            </a:pPr>
            <a:r>
              <a:rPr lang="en-US" sz="3986">
                <a:solidFill>
                  <a:srgbClr val="000000"/>
                </a:solidFill>
                <a:latin typeface="Helios"/>
              </a:rPr>
              <a:t>02 - Diagnóstico</a:t>
            </a:r>
          </a:p>
          <a:p>
            <a:pPr algn="just">
              <a:lnSpc>
                <a:spcPts val="4983"/>
              </a:lnSpc>
            </a:pPr>
            <a:r>
              <a:rPr lang="en-US" sz="3986">
                <a:solidFill>
                  <a:srgbClr val="000000"/>
                </a:solidFill>
                <a:latin typeface="Helios"/>
              </a:rPr>
              <a:t>03 - Causas</a:t>
            </a:r>
          </a:p>
          <a:p>
            <a:pPr algn="just">
              <a:lnSpc>
                <a:spcPts val="4983"/>
              </a:lnSpc>
            </a:pPr>
            <a:r>
              <a:rPr lang="en-US" sz="3986">
                <a:solidFill>
                  <a:srgbClr val="000000"/>
                </a:solidFill>
                <a:latin typeface="Helios"/>
              </a:rPr>
              <a:t>04 - Recomendaciones</a:t>
            </a:r>
          </a:p>
        </p:txBody>
      </p:sp>
      <p:sp>
        <p:nvSpPr>
          <p:cNvPr name="TextBox 6" id="6"/>
          <p:cNvSpPr txBox="true"/>
          <p:nvPr/>
        </p:nvSpPr>
        <p:spPr>
          <a:xfrm rot="0">
            <a:off x="413186" y="9483994"/>
            <a:ext cx="1540371" cy="384667"/>
          </a:xfrm>
          <a:prstGeom prst="rect">
            <a:avLst/>
          </a:prstGeom>
        </p:spPr>
        <p:txBody>
          <a:bodyPr anchor="t" rtlCol="false" tIns="0" lIns="0" bIns="0" rIns="0">
            <a:spAutoFit/>
          </a:bodyPr>
          <a:lstStyle/>
          <a:p>
            <a:pPr>
              <a:lnSpc>
                <a:spcPts val="2862"/>
              </a:lnSpc>
            </a:pPr>
            <a:r>
              <a:rPr lang="en-US" sz="2779">
                <a:solidFill>
                  <a:srgbClr val="000000"/>
                </a:solidFill>
                <a:latin typeface="Helios"/>
              </a:rPr>
              <a:t>Gregors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462293" y="5262245"/>
            <a:ext cx="9758382" cy="4269156"/>
          </a:xfrm>
          <a:prstGeom prst="rect">
            <a:avLst/>
          </a:prstGeom>
        </p:spPr>
        <p:txBody>
          <a:bodyPr anchor="t" rtlCol="false" tIns="0" lIns="0" bIns="0" rIns="0">
            <a:spAutoFit/>
          </a:bodyPr>
          <a:lstStyle/>
          <a:p>
            <a:pPr>
              <a:lnSpc>
                <a:spcPts val="5667"/>
              </a:lnSpc>
            </a:pPr>
            <a:r>
              <a:rPr lang="en-US" sz="4047">
                <a:solidFill>
                  <a:srgbClr val="000000"/>
                </a:solidFill>
                <a:latin typeface="Helios"/>
              </a:rPr>
              <a:t>Uno de nuestros clientes se ha comunicado con nosotros preocupado por la disminución en la eficiencia de la tasa de conversión en el proceso de registro de usuarios y busca orientación para optimizar esta métrica.</a:t>
            </a:r>
          </a:p>
        </p:txBody>
      </p:sp>
      <p:sp>
        <p:nvSpPr>
          <p:cNvPr name="TextBox 3" id="3"/>
          <p:cNvSpPr txBox="true"/>
          <p:nvPr/>
        </p:nvSpPr>
        <p:spPr>
          <a:xfrm rot="0">
            <a:off x="462293" y="652509"/>
            <a:ext cx="7219898" cy="836202"/>
          </a:xfrm>
          <a:prstGeom prst="rect">
            <a:avLst/>
          </a:prstGeom>
        </p:spPr>
        <p:txBody>
          <a:bodyPr anchor="t" rtlCol="false" tIns="0" lIns="0" bIns="0" rIns="0">
            <a:spAutoFit/>
          </a:bodyPr>
          <a:lstStyle/>
          <a:p>
            <a:pPr>
              <a:lnSpc>
                <a:spcPts val="6294"/>
              </a:lnSpc>
            </a:pPr>
            <a:r>
              <a:rPr lang="en-US" sz="5995">
                <a:solidFill>
                  <a:srgbClr val="000000"/>
                </a:solidFill>
                <a:latin typeface="Helios Bold"/>
              </a:rPr>
              <a:t>01 - Contexto</a:t>
            </a:r>
          </a:p>
        </p:txBody>
      </p:sp>
      <p:sp>
        <p:nvSpPr>
          <p:cNvPr name="TextBox 4" id="4"/>
          <p:cNvSpPr txBox="true"/>
          <p:nvPr/>
        </p:nvSpPr>
        <p:spPr>
          <a:xfrm rot="0">
            <a:off x="16470098" y="9601095"/>
            <a:ext cx="1578405" cy="383851"/>
          </a:xfrm>
          <a:prstGeom prst="rect">
            <a:avLst/>
          </a:prstGeom>
        </p:spPr>
        <p:txBody>
          <a:bodyPr anchor="t" rtlCol="false" tIns="0" lIns="0" bIns="0" rIns="0">
            <a:spAutoFit/>
          </a:bodyPr>
          <a:lstStyle/>
          <a:p>
            <a:pPr>
              <a:lnSpc>
                <a:spcPts val="2862"/>
              </a:lnSpc>
            </a:pPr>
            <a:r>
              <a:rPr lang="en-US" sz="2779">
                <a:solidFill>
                  <a:srgbClr val="000000"/>
                </a:solidFill>
                <a:latin typeface="Helios"/>
              </a:rPr>
              <a:t>Gregors</a:t>
            </a:r>
          </a:p>
        </p:txBody>
      </p:sp>
      <p:sp>
        <p:nvSpPr>
          <p:cNvPr name="TextBox 5" id="5"/>
          <p:cNvSpPr txBox="true"/>
          <p:nvPr/>
        </p:nvSpPr>
        <p:spPr>
          <a:xfrm rot="0">
            <a:off x="12454455" y="5979211"/>
            <a:ext cx="4202944" cy="2901900"/>
          </a:xfrm>
          <a:prstGeom prst="rect">
            <a:avLst/>
          </a:prstGeom>
        </p:spPr>
        <p:txBody>
          <a:bodyPr anchor="t" rtlCol="false" tIns="0" lIns="0" bIns="0" rIns="0">
            <a:spAutoFit/>
          </a:bodyPr>
          <a:lstStyle/>
          <a:p>
            <a:pPr>
              <a:lnSpc>
                <a:spcPts val="3852"/>
              </a:lnSpc>
            </a:pPr>
            <a:r>
              <a:rPr lang="en-US" sz="2751" u="sng">
                <a:solidFill>
                  <a:srgbClr val="000000"/>
                </a:solidFill>
                <a:latin typeface="Helios Italics"/>
              </a:rPr>
              <a:t>Analizaremos enfoques con datos para abordar las inquietudes del cliente y mejorar la tasa de conversión, buscando soluciones prácticas.</a:t>
            </a:r>
          </a:p>
        </p:txBody>
      </p:sp>
      <p:sp>
        <p:nvSpPr>
          <p:cNvPr name="AutoShape 6" id="6"/>
          <p:cNvSpPr/>
          <p:nvPr/>
        </p:nvSpPr>
        <p:spPr>
          <a:xfrm>
            <a:off x="10649300" y="7439686"/>
            <a:ext cx="1376084" cy="0"/>
          </a:xfrm>
          <a:prstGeom prst="line">
            <a:avLst/>
          </a:prstGeom>
          <a:ln cap="flat" w="38100">
            <a:solidFill>
              <a:srgbClr val="000000"/>
            </a:solidFill>
            <a:prstDash val="solid"/>
            <a:headEnd type="oval" len="lg" w="lg"/>
            <a:tailEnd type="oval" len="lg" w="lg"/>
          </a:ln>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55864" y="-6859505"/>
            <a:ext cx="16069118" cy="13719010"/>
          </a:xfrm>
          <a:custGeom>
            <a:avLst/>
            <a:gdLst/>
            <a:ahLst/>
            <a:cxnLst/>
            <a:rect r="r" b="b" t="t" l="l"/>
            <a:pathLst>
              <a:path h="13719010" w="16069118">
                <a:moveTo>
                  <a:pt x="0" y="0"/>
                </a:moveTo>
                <a:lnTo>
                  <a:pt x="16069119" y="0"/>
                </a:lnTo>
                <a:lnTo>
                  <a:pt x="16069119" y="13719010"/>
                </a:lnTo>
                <a:lnTo>
                  <a:pt x="0" y="13719010"/>
                </a:lnTo>
                <a:lnTo>
                  <a:pt x="0" y="0"/>
                </a:lnTo>
                <a:close/>
              </a:path>
            </a:pathLst>
          </a:custGeom>
          <a:blipFill>
            <a:blip r:embed="rId2"/>
            <a:stretch>
              <a:fillRect l="0" t="0" r="0" b="0"/>
            </a:stretch>
          </a:blipFill>
        </p:spPr>
      </p:sp>
      <p:sp>
        <p:nvSpPr>
          <p:cNvPr name="Freeform 3" id="3"/>
          <p:cNvSpPr/>
          <p:nvPr/>
        </p:nvSpPr>
        <p:spPr>
          <a:xfrm flipH="false" flipV="false" rot="0">
            <a:off x="203699" y="2162843"/>
            <a:ext cx="12437041" cy="5792284"/>
          </a:xfrm>
          <a:custGeom>
            <a:avLst/>
            <a:gdLst/>
            <a:ahLst/>
            <a:cxnLst/>
            <a:rect r="r" b="b" t="t" l="l"/>
            <a:pathLst>
              <a:path h="5792284" w="12437041">
                <a:moveTo>
                  <a:pt x="0" y="0"/>
                </a:moveTo>
                <a:lnTo>
                  <a:pt x="12437041" y="0"/>
                </a:lnTo>
                <a:lnTo>
                  <a:pt x="12437041" y="5792284"/>
                </a:lnTo>
                <a:lnTo>
                  <a:pt x="0" y="5792284"/>
                </a:lnTo>
                <a:lnTo>
                  <a:pt x="0" y="0"/>
                </a:lnTo>
                <a:close/>
              </a:path>
            </a:pathLst>
          </a:custGeom>
          <a:blipFill>
            <a:blip r:embed="rId3"/>
            <a:stretch>
              <a:fillRect l="0" t="0" r="-1044" b="-1793"/>
            </a:stretch>
          </a:blipFill>
        </p:spPr>
      </p:sp>
      <p:sp>
        <p:nvSpPr>
          <p:cNvPr name="TextBox 4" id="4"/>
          <p:cNvSpPr txBox="true"/>
          <p:nvPr/>
        </p:nvSpPr>
        <p:spPr>
          <a:xfrm rot="0">
            <a:off x="13141245" y="1979415"/>
            <a:ext cx="4118055" cy="6674825"/>
          </a:xfrm>
          <a:prstGeom prst="rect">
            <a:avLst/>
          </a:prstGeom>
        </p:spPr>
        <p:txBody>
          <a:bodyPr anchor="t" rtlCol="false" tIns="0" lIns="0" bIns="0" rIns="0">
            <a:spAutoFit/>
          </a:bodyPr>
          <a:lstStyle/>
          <a:p>
            <a:pPr algn="just">
              <a:lnSpc>
                <a:spcPts val="4321"/>
              </a:lnSpc>
            </a:pPr>
            <a:r>
              <a:rPr lang="en-US" sz="3086">
                <a:solidFill>
                  <a:srgbClr val="000000"/>
                </a:solidFill>
                <a:latin typeface="Helios"/>
              </a:rPr>
              <a:t>Efectivamete, la tasa de conversión mantuvo una </a:t>
            </a:r>
            <a:r>
              <a:rPr lang="en-US" sz="3086">
                <a:solidFill>
                  <a:srgbClr val="B82B2B"/>
                </a:solidFill>
                <a:latin typeface="Helios Bold Italics"/>
              </a:rPr>
              <a:t>tendencia bajista desde julio del 2022</a:t>
            </a:r>
            <a:r>
              <a:rPr lang="en-US" sz="3086">
                <a:solidFill>
                  <a:srgbClr val="000000"/>
                </a:solidFill>
                <a:latin typeface="Helios"/>
              </a:rPr>
              <a:t>.</a:t>
            </a:r>
          </a:p>
          <a:p>
            <a:pPr algn="just">
              <a:lnSpc>
                <a:spcPts val="4321"/>
              </a:lnSpc>
            </a:pPr>
          </a:p>
          <a:p>
            <a:pPr algn="just">
              <a:lnSpc>
                <a:spcPts val="3061"/>
              </a:lnSpc>
            </a:pPr>
            <a:r>
              <a:rPr lang="en-US" sz="2186">
                <a:solidFill>
                  <a:srgbClr val="000000"/>
                </a:solidFill>
                <a:latin typeface="Helios"/>
              </a:rPr>
              <a:t>La tasa de conversión ha experimentado una notable variabilidad, partiendo de un prometedor 26% en julio y descendiendo a un inquietante 9% en enero, lo que indica una disminución sustancial en el interés del usuario y la urgencia de tomar medidas concretas.</a:t>
            </a:r>
          </a:p>
          <a:p>
            <a:pPr algn="r">
              <a:lnSpc>
                <a:spcPts val="4321"/>
              </a:lnSpc>
            </a:pPr>
            <a:r>
              <a:rPr lang="en-US" sz="3086">
                <a:solidFill>
                  <a:srgbClr val="000000"/>
                </a:solidFill>
                <a:latin typeface="Helios"/>
              </a:rPr>
              <a:t>.</a:t>
            </a:r>
          </a:p>
        </p:txBody>
      </p:sp>
      <p:sp>
        <p:nvSpPr>
          <p:cNvPr name="TextBox 5" id="5"/>
          <p:cNvSpPr txBox="true"/>
          <p:nvPr/>
        </p:nvSpPr>
        <p:spPr>
          <a:xfrm rot="0">
            <a:off x="0" y="200118"/>
            <a:ext cx="5877442" cy="828582"/>
          </a:xfrm>
          <a:prstGeom prst="rect">
            <a:avLst/>
          </a:prstGeom>
        </p:spPr>
        <p:txBody>
          <a:bodyPr anchor="t" rtlCol="false" tIns="0" lIns="0" bIns="0" rIns="0">
            <a:spAutoFit/>
          </a:bodyPr>
          <a:lstStyle/>
          <a:p>
            <a:pPr algn="r">
              <a:lnSpc>
                <a:spcPts val="6294"/>
              </a:lnSpc>
            </a:pPr>
            <a:r>
              <a:rPr lang="en-US" sz="5995">
                <a:solidFill>
                  <a:srgbClr val="000000"/>
                </a:solidFill>
                <a:latin typeface="Helios"/>
              </a:rPr>
              <a:t>02 - Diagnóstico</a:t>
            </a:r>
          </a:p>
        </p:txBody>
      </p:sp>
      <p:sp>
        <p:nvSpPr>
          <p:cNvPr name="AutoShape 6" id="6"/>
          <p:cNvSpPr/>
          <p:nvPr/>
        </p:nvSpPr>
        <p:spPr>
          <a:xfrm>
            <a:off x="1436621" y="3084712"/>
            <a:ext cx="10632619" cy="3195205"/>
          </a:xfrm>
          <a:prstGeom prst="line">
            <a:avLst/>
          </a:prstGeom>
          <a:ln cap="rnd" w="28575">
            <a:solidFill>
              <a:srgbClr val="FF7070"/>
            </a:solidFill>
            <a:prstDash val="lgDash"/>
            <a:headEnd type="diamond" len="lg" w="lg"/>
            <a:tailEnd type="diamond" len="lg" w="lg"/>
          </a:ln>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53441" y="-6738278"/>
            <a:ext cx="16069118" cy="13719010"/>
          </a:xfrm>
          <a:custGeom>
            <a:avLst/>
            <a:gdLst/>
            <a:ahLst/>
            <a:cxnLst/>
            <a:rect r="r" b="b" t="t" l="l"/>
            <a:pathLst>
              <a:path h="13719010" w="16069118">
                <a:moveTo>
                  <a:pt x="0" y="0"/>
                </a:moveTo>
                <a:lnTo>
                  <a:pt x="16069118" y="0"/>
                </a:lnTo>
                <a:lnTo>
                  <a:pt x="16069118" y="13719010"/>
                </a:lnTo>
                <a:lnTo>
                  <a:pt x="0" y="13719010"/>
                </a:lnTo>
                <a:lnTo>
                  <a:pt x="0" y="0"/>
                </a:lnTo>
                <a:close/>
              </a:path>
            </a:pathLst>
          </a:custGeom>
          <a:blipFill>
            <a:blip r:embed="rId2"/>
            <a:stretch>
              <a:fillRect l="0" t="0" r="0" b="0"/>
            </a:stretch>
          </a:blipFill>
        </p:spPr>
      </p:sp>
      <p:sp>
        <p:nvSpPr>
          <p:cNvPr name="Freeform 3" id="3"/>
          <p:cNvSpPr/>
          <p:nvPr/>
        </p:nvSpPr>
        <p:spPr>
          <a:xfrm flipH="false" flipV="false" rot="0">
            <a:off x="-5787613" y="2473279"/>
            <a:ext cx="11325210" cy="13881770"/>
          </a:xfrm>
          <a:custGeom>
            <a:avLst/>
            <a:gdLst/>
            <a:ahLst/>
            <a:cxnLst/>
            <a:rect r="r" b="b" t="t" l="l"/>
            <a:pathLst>
              <a:path h="13881770" w="11325210">
                <a:moveTo>
                  <a:pt x="0" y="0"/>
                </a:moveTo>
                <a:lnTo>
                  <a:pt x="11325211" y="0"/>
                </a:lnTo>
                <a:lnTo>
                  <a:pt x="11325211" y="13881770"/>
                </a:lnTo>
                <a:lnTo>
                  <a:pt x="0" y="13881770"/>
                </a:lnTo>
                <a:lnTo>
                  <a:pt x="0" y="0"/>
                </a:lnTo>
                <a:close/>
              </a:path>
            </a:pathLst>
          </a:custGeom>
          <a:blipFill>
            <a:blip r:embed="rId3"/>
            <a:stretch>
              <a:fillRect l="0" t="0" r="0" b="0"/>
            </a:stretch>
          </a:blipFill>
        </p:spPr>
      </p:sp>
      <p:sp>
        <p:nvSpPr>
          <p:cNvPr name="Freeform 4" id="4"/>
          <p:cNvSpPr/>
          <p:nvPr/>
        </p:nvSpPr>
        <p:spPr>
          <a:xfrm flipH="false" flipV="false" rot="0">
            <a:off x="399647" y="3606160"/>
            <a:ext cx="8959506" cy="5652140"/>
          </a:xfrm>
          <a:custGeom>
            <a:avLst/>
            <a:gdLst/>
            <a:ahLst/>
            <a:cxnLst/>
            <a:rect r="r" b="b" t="t" l="l"/>
            <a:pathLst>
              <a:path h="5652140" w="8959506">
                <a:moveTo>
                  <a:pt x="0" y="0"/>
                </a:moveTo>
                <a:lnTo>
                  <a:pt x="8959506" y="0"/>
                </a:lnTo>
                <a:lnTo>
                  <a:pt x="8959506" y="5652140"/>
                </a:lnTo>
                <a:lnTo>
                  <a:pt x="0" y="5652140"/>
                </a:lnTo>
                <a:lnTo>
                  <a:pt x="0" y="0"/>
                </a:lnTo>
                <a:close/>
              </a:path>
            </a:pathLst>
          </a:custGeom>
          <a:blipFill>
            <a:blip r:embed="rId4"/>
            <a:stretch>
              <a:fillRect l="0" t="0" r="0" b="0"/>
            </a:stretch>
          </a:blipFill>
        </p:spPr>
      </p:sp>
      <p:grpSp>
        <p:nvGrpSpPr>
          <p:cNvPr name="Group 5" id="5"/>
          <p:cNvGrpSpPr/>
          <p:nvPr/>
        </p:nvGrpSpPr>
        <p:grpSpPr>
          <a:xfrm rot="0">
            <a:off x="3088620" y="4071743"/>
            <a:ext cx="648402" cy="64840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B82B2B"/>
            </a:solidFill>
          </p:spPr>
        </p:sp>
        <p:sp>
          <p:nvSpPr>
            <p:cNvPr name="TextBox 7" id="7"/>
            <p:cNvSpPr txBox="true"/>
            <p:nvPr/>
          </p:nvSpPr>
          <p:spPr>
            <a:xfrm>
              <a:off x="127000" y="88900"/>
              <a:ext cx="558800" cy="596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99647" y="249602"/>
            <a:ext cx="9853794" cy="828582"/>
          </a:xfrm>
          <a:prstGeom prst="rect">
            <a:avLst/>
          </a:prstGeom>
        </p:spPr>
        <p:txBody>
          <a:bodyPr anchor="t" rtlCol="false" tIns="0" lIns="0" bIns="0" rIns="0">
            <a:spAutoFit/>
          </a:bodyPr>
          <a:lstStyle/>
          <a:p>
            <a:pPr>
              <a:lnSpc>
                <a:spcPts val="6294"/>
              </a:lnSpc>
            </a:pPr>
            <a:r>
              <a:rPr lang="en-US" sz="5995">
                <a:solidFill>
                  <a:srgbClr val="000000"/>
                </a:solidFill>
                <a:latin typeface="Helios"/>
              </a:rPr>
              <a:t>03 - Causas</a:t>
            </a:r>
          </a:p>
        </p:txBody>
      </p:sp>
      <p:sp>
        <p:nvSpPr>
          <p:cNvPr name="TextBox 9" id="9"/>
          <p:cNvSpPr txBox="true"/>
          <p:nvPr/>
        </p:nvSpPr>
        <p:spPr>
          <a:xfrm rot="0">
            <a:off x="16476126" y="9452264"/>
            <a:ext cx="1566349" cy="383851"/>
          </a:xfrm>
          <a:prstGeom prst="rect">
            <a:avLst/>
          </a:prstGeom>
        </p:spPr>
        <p:txBody>
          <a:bodyPr anchor="t" rtlCol="false" tIns="0" lIns="0" bIns="0" rIns="0">
            <a:spAutoFit/>
          </a:bodyPr>
          <a:lstStyle/>
          <a:p>
            <a:pPr>
              <a:lnSpc>
                <a:spcPts val="2862"/>
              </a:lnSpc>
            </a:pPr>
            <a:r>
              <a:rPr lang="en-US" sz="2779">
                <a:solidFill>
                  <a:srgbClr val="051E3B"/>
                </a:solidFill>
                <a:latin typeface="Helios"/>
              </a:rPr>
              <a:t>Gregors</a:t>
            </a:r>
          </a:p>
        </p:txBody>
      </p:sp>
      <p:sp>
        <p:nvSpPr>
          <p:cNvPr name="TextBox 10" id="10"/>
          <p:cNvSpPr txBox="true"/>
          <p:nvPr/>
        </p:nvSpPr>
        <p:spPr>
          <a:xfrm rot="0">
            <a:off x="399647" y="1625647"/>
            <a:ext cx="16076479" cy="1249587"/>
          </a:xfrm>
          <a:prstGeom prst="rect">
            <a:avLst/>
          </a:prstGeom>
        </p:spPr>
        <p:txBody>
          <a:bodyPr anchor="t" rtlCol="false" tIns="0" lIns="0" bIns="0" rIns="0">
            <a:spAutoFit/>
          </a:bodyPr>
          <a:lstStyle/>
          <a:p>
            <a:pPr>
              <a:lnSpc>
                <a:spcPts val="4824"/>
              </a:lnSpc>
            </a:pPr>
            <a:r>
              <a:rPr lang="en-US" sz="4595">
                <a:solidFill>
                  <a:srgbClr val="000000"/>
                </a:solidFill>
                <a:latin typeface="Helios"/>
              </a:rPr>
              <a:t>3.1 No se toma en cuenta la cantidad de ordenes respecto al total por región para alocación de capital/recursos.</a:t>
            </a:r>
          </a:p>
        </p:txBody>
      </p:sp>
      <p:grpSp>
        <p:nvGrpSpPr>
          <p:cNvPr name="Group 11" id="11"/>
          <p:cNvGrpSpPr/>
          <p:nvPr/>
        </p:nvGrpSpPr>
        <p:grpSpPr>
          <a:xfrm rot="0">
            <a:off x="3088620" y="4720146"/>
            <a:ext cx="648402" cy="6484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B82B2B"/>
            </a:solidFill>
          </p:spPr>
        </p:sp>
        <p:sp>
          <p:nvSpPr>
            <p:cNvPr name="TextBox 13" id="13"/>
            <p:cNvSpPr txBox="true"/>
            <p:nvPr/>
          </p:nvSpPr>
          <p:spPr>
            <a:xfrm>
              <a:off x="127000" y="88900"/>
              <a:ext cx="558800" cy="596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088620" y="5368548"/>
            <a:ext cx="648402" cy="64840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B82B2B"/>
            </a:solidFill>
          </p:spPr>
        </p:sp>
        <p:sp>
          <p:nvSpPr>
            <p:cNvPr name="TextBox 16" id="16"/>
            <p:cNvSpPr txBox="true"/>
            <p:nvPr/>
          </p:nvSpPr>
          <p:spPr>
            <a:xfrm>
              <a:off x="127000" y="88900"/>
              <a:ext cx="558800" cy="5969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9746026" y="4298947"/>
            <a:ext cx="8296448" cy="4190365"/>
          </a:xfrm>
          <a:prstGeom prst="rect">
            <a:avLst/>
          </a:prstGeom>
        </p:spPr>
        <p:txBody>
          <a:bodyPr anchor="t" rtlCol="false" tIns="0" lIns="0" bIns="0" rIns="0">
            <a:spAutoFit/>
          </a:bodyPr>
          <a:lstStyle/>
          <a:p>
            <a:pPr>
              <a:lnSpc>
                <a:spcPts val="4759"/>
              </a:lnSpc>
            </a:pPr>
            <a:r>
              <a:rPr lang="en-US" sz="3399">
                <a:solidFill>
                  <a:srgbClr val="000000"/>
                </a:solidFill>
                <a:latin typeface="Helios"/>
              </a:rPr>
              <a:t>Como se observa, no hay incentivos para tomar la decisión de seguir contactando gente de America/Anchorage, Pacific/Honolulu o America/Puerto Rico ya que </a:t>
            </a:r>
            <a:r>
              <a:rPr lang="en-US" sz="3399">
                <a:solidFill>
                  <a:srgbClr val="B82B2B"/>
                </a:solidFill>
                <a:latin typeface="Helios Bold Italics"/>
              </a:rPr>
              <a:t>prácticamente no ocupan órdenes mirando el total de la empresa (las tres están por debajo del 0,01%).</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53441" y="-6738278"/>
            <a:ext cx="16069118" cy="13719010"/>
          </a:xfrm>
          <a:custGeom>
            <a:avLst/>
            <a:gdLst/>
            <a:ahLst/>
            <a:cxnLst/>
            <a:rect r="r" b="b" t="t" l="l"/>
            <a:pathLst>
              <a:path h="13719010" w="16069118">
                <a:moveTo>
                  <a:pt x="0" y="0"/>
                </a:moveTo>
                <a:lnTo>
                  <a:pt x="16069118" y="0"/>
                </a:lnTo>
                <a:lnTo>
                  <a:pt x="16069118" y="13719010"/>
                </a:lnTo>
                <a:lnTo>
                  <a:pt x="0" y="13719010"/>
                </a:lnTo>
                <a:lnTo>
                  <a:pt x="0" y="0"/>
                </a:lnTo>
                <a:close/>
              </a:path>
            </a:pathLst>
          </a:custGeom>
          <a:blipFill>
            <a:blip r:embed="rId2"/>
            <a:stretch>
              <a:fillRect l="0" t="0" r="0" b="0"/>
            </a:stretch>
          </a:blipFill>
        </p:spPr>
      </p:sp>
      <p:sp>
        <p:nvSpPr>
          <p:cNvPr name="Freeform 3" id="3"/>
          <p:cNvSpPr/>
          <p:nvPr/>
        </p:nvSpPr>
        <p:spPr>
          <a:xfrm flipH="false" flipV="false" rot="0">
            <a:off x="-5787613" y="2473279"/>
            <a:ext cx="11325210" cy="13881770"/>
          </a:xfrm>
          <a:custGeom>
            <a:avLst/>
            <a:gdLst/>
            <a:ahLst/>
            <a:cxnLst/>
            <a:rect r="r" b="b" t="t" l="l"/>
            <a:pathLst>
              <a:path h="13881770" w="11325210">
                <a:moveTo>
                  <a:pt x="0" y="0"/>
                </a:moveTo>
                <a:lnTo>
                  <a:pt x="11325211" y="0"/>
                </a:lnTo>
                <a:lnTo>
                  <a:pt x="11325211" y="13881770"/>
                </a:lnTo>
                <a:lnTo>
                  <a:pt x="0" y="13881770"/>
                </a:lnTo>
                <a:lnTo>
                  <a:pt x="0" y="0"/>
                </a:lnTo>
                <a:close/>
              </a:path>
            </a:pathLst>
          </a:custGeom>
          <a:blipFill>
            <a:blip r:embed="rId3"/>
            <a:stretch>
              <a:fillRect l="0" t="0" r="0" b="0"/>
            </a:stretch>
          </a:blipFill>
        </p:spPr>
      </p:sp>
      <p:sp>
        <p:nvSpPr>
          <p:cNvPr name="Freeform 4" id="4"/>
          <p:cNvSpPr/>
          <p:nvPr/>
        </p:nvSpPr>
        <p:spPr>
          <a:xfrm flipH="false" flipV="false" rot="0">
            <a:off x="122763" y="3315027"/>
            <a:ext cx="18042474" cy="3656947"/>
          </a:xfrm>
          <a:custGeom>
            <a:avLst/>
            <a:gdLst/>
            <a:ahLst/>
            <a:cxnLst/>
            <a:rect r="r" b="b" t="t" l="l"/>
            <a:pathLst>
              <a:path h="3656947" w="18042474">
                <a:moveTo>
                  <a:pt x="0" y="0"/>
                </a:moveTo>
                <a:lnTo>
                  <a:pt x="18042474" y="0"/>
                </a:lnTo>
                <a:lnTo>
                  <a:pt x="18042474" y="3656946"/>
                </a:lnTo>
                <a:lnTo>
                  <a:pt x="0" y="3656946"/>
                </a:lnTo>
                <a:lnTo>
                  <a:pt x="0" y="0"/>
                </a:lnTo>
                <a:close/>
              </a:path>
            </a:pathLst>
          </a:custGeom>
          <a:blipFill>
            <a:blip r:embed="rId4"/>
            <a:stretch>
              <a:fillRect l="0" t="0" r="0" b="0"/>
            </a:stretch>
          </a:blipFill>
        </p:spPr>
      </p:sp>
      <p:sp>
        <p:nvSpPr>
          <p:cNvPr name="TextBox 5" id="5"/>
          <p:cNvSpPr txBox="true"/>
          <p:nvPr/>
        </p:nvSpPr>
        <p:spPr>
          <a:xfrm rot="0">
            <a:off x="399647" y="249602"/>
            <a:ext cx="9853794" cy="828582"/>
          </a:xfrm>
          <a:prstGeom prst="rect">
            <a:avLst/>
          </a:prstGeom>
        </p:spPr>
        <p:txBody>
          <a:bodyPr anchor="t" rtlCol="false" tIns="0" lIns="0" bIns="0" rIns="0">
            <a:spAutoFit/>
          </a:bodyPr>
          <a:lstStyle/>
          <a:p>
            <a:pPr>
              <a:lnSpc>
                <a:spcPts val="6294"/>
              </a:lnSpc>
            </a:pPr>
            <a:r>
              <a:rPr lang="en-US" sz="5995">
                <a:solidFill>
                  <a:srgbClr val="000000"/>
                </a:solidFill>
                <a:latin typeface="Helios"/>
              </a:rPr>
              <a:t>03 - Causas</a:t>
            </a:r>
          </a:p>
        </p:txBody>
      </p:sp>
      <p:sp>
        <p:nvSpPr>
          <p:cNvPr name="TextBox 6" id="6"/>
          <p:cNvSpPr txBox="true"/>
          <p:nvPr/>
        </p:nvSpPr>
        <p:spPr>
          <a:xfrm rot="0">
            <a:off x="16476126" y="9452264"/>
            <a:ext cx="1566349" cy="383851"/>
          </a:xfrm>
          <a:prstGeom prst="rect">
            <a:avLst/>
          </a:prstGeom>
        </p:spPr>
        <p:txBody>
          <a:bodyPr anchor="t" rtlCol="false" tIns="0" lIns="0" bIns="0" rIns="0">
            <a:spAutoFit/>
          </a:bodyPr>
          <a:lstStyle/>
          <a:p>
            <a:pPr>
              <a:lnSpc>
                <a:spcPts val="2862"/>
              </a:lnSpc>
            </a:pPr>
            <a:r>
              <a:rPr lang="en-US" sz="2779">
                <a:solidFill>
                  <a:srgbClr val="051E3B"/>
                </a:solidFill>
                <a:latin typeface="Helios"/>
              </a:rPr>
              <a:t>Gregors</a:t>
            </a:r>
          </a:p>
        </p:txBody>
      </p:sp>
      <p:sp>
        <p:nvSpPr>
          <p:cNvPr name="TextBox 7" id="7"/>
          <p:cNvSpPr txBox="true"/>
          <p:nvPr/>
        </p:nvSpPr>
        <p:spPr>
          <a:xfrm rot="0">
            <a:off x="399647" y="1616122"/>
            <a:ext cx="17642827" cy="1198152"/>
          </a:xfrm>
          <a:prstGeom prst="rect">
            <a:avLst/>
          </a:prstGeom>
        </p:spPr>
        <p:txBody>
          <a:bodyPr anchor="t" rtlCol="false" tIns="0" lIns="0" bIns="0" rIns="0">
            <a:spAutoFit/>
          </a:bodyPr>
          <a:lstStyle/>
          <a:p>
            <a:pPr>
              <a:lnSpc>
                <a:spcPts val="4614"/>
              </a:lnSpc>
            </a:pPr>
            <a:r>
              <a:rPr lang="en-US" sz="4395">
                <a:solidFill>
                  <a:srgbClr val="000000"/>
                </a:solidFill>
                <a:latin typeface="Helios"/>
              </a:rPr>
              <a:t>3.2 Se dejó completamente de prestar atención al comportamiento de usuarios registrados con correos vs. celulares, y no se tomó acción.</a:t>
            </a:r>
          </a:p>
        </p:txBody>
      </p:sp>
      <p:sp>
        <p:nvSpPr>
          <p:cNvPr name="TextBox 8" id="8"/>
          <p:cNvSpPr txBox="true"/>
          <p:nvPr/>
        </p:nvSpPr>
        <p:spPr>
          <a:xfrm rot="0">
            <a:off x="399647" y="7409357"/>
            <a:ext cx="15538996" cy="1848943"/>
          </a:xfrm>
          <a:prstGeom prst="rect">
            <a:avLst/>
          </a:prstGeom>
        </p:spPr>
        <p:txBody>
          <a:bodyPr anchor="t" rtlCol="false" tIns="0" lIns="0" bIns="0" rIns="0">
            <a:spAutoFit/>
          </a:bodyPr>
          <a:lstStyle/>
          <a:p>
            <a:pPr>
              <a:lnSpc>
                <a:spcPts val="3707"/>
              </a:lnSpc>
            </a:pPr>
            <a:r>
              <a:rPr lang="en-US" sz="2647">
                <a:solidFill>
                  <a:srgbClr val="000000"/>
                </a:solidFill>
                <a:latin typeface="Helios"/>
              </a:rPr>
              <a:t>La disminución en la tasa de conversión, coincide con una tendencia a la baja en el número de usuarios registrados con correos y un aumento considerable en la registración de usuarios con números de teléfono. Esta dualidad en las tendencias subraya la necesidad de analizar y diseñar una estrategia de manera diferenciada para abordar estos cambios en el futuro.</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53441" y="-6738278"/>
            <a:ext cx="16069118" cy="13719010"/>
          </a:xfrm>
          <a:custGeom>
            <a:avLst/>
            <a:gdLst/>
            <a:ahLst/>
            <a:cxnLst/>
            <a:rect r="r" b="b" t="t" l="l"/>
            <a:pathLst>
              <a:path h="13719010" w="16069118">
                <a:moveTo>
                  <a:pt x="0" y="0"/>
                </a:moveTo>
                <a:lnTo>
                  <a:pt x="16069118" y="0"/>
                </a:lnTo>
                <a:lnTo>
                  <a:pt x="16069118" y="13719010"/>
                </a:lnTo>
                <a:lnTo>
                  <a:pt x="0" y="13719010"/>
                </a:lnTo>
                <a:lnTo>
                  <a:pt x="0" y="0"/>
                </a:lnTo>
                <a:close/>
              </a:path>
            </a:pathLst>
          </a:custGeom>
          <a:blipFill>
            <a:blip r:embed="rId2"/>
            <a:stretch>
              <a:fillRect l="0" t="0" r="0" b="0"/>
            </a:stretch>
          </a:blipFill>
        </p:spPr>
      </p:sp>
      <p:sp>
        <p:nvSpPr>
          <p:cNvPr name="Freeform 3" id="3"/>
          <p:cNvSpPr/>
          <p:nvPr/>
        </p:nvSpPr>
        <p:spPr>
          <a:xfrm flipH="false" flipV="false" rot="0">
            <a:off x="-5787613" y="2473279"/>
            <a:ext cx="11325210" cy="13881770"/>
          </a:xfrm>
          <a:custGeom>
            <a:avLst/>
            <a:gdLst/>
            <a:ahLst/>
            <a:cxnLst/>
            <a:rect r="r" b="b" t="t" l="l"/>
            <a:pathLst>
              <a:path h="13881770" w="11325210">
                <a:moveTo>
                  <a:pt x="0" y="0"/>
                </a:moveTo>
                <a:lnTo>
                  <a:pt x="11325211" y="0"/>
                </a:lnTo>
                <a:lnTo>
                  <a:pt x="11325211" y="13881770"/>
                </a:lnTo>
                <a:lnTo>
                  <a:pt x="0" y="13881770"/>
                </a:lnTo>
                <a:lnTo>
                  <a:pt x="0" y="0"/>
                </a:lnTo>
                <a:close/>
              </a:path>
            </a:pathLst>
          </a:custGeom>
          <a:blipFill>
            <a:blip r:embed="rId3"/>
            <a:stretch>
              <a:fillRect l="0" t="0" r="0" b="0"/>
            </a:stretch>
          </a:blipFill>
        </p:spPr>
      </p:sp>
      <p:sp>
        <p:nvSpPr>
          <p:cNvPr name="Freeform 4" id="4"/>
          <p:cNvSpPr/>
          <p:nvPr/>
        </p:nvSpPr>
        <p:spPr>
          <a:xfrm flipH="false" flipV="false" rot="0">
            <a:off x="305195" y="3610604"/>
            <a:ext cx="11595422" cy="6014536"/>
          </a:xfrm>
          <a:custGeom>
            <a:avLst/>
            <a:gdLst/>
            <a:ahLst/>
            <a:cxnLst/>
            <a:rect r="r" b="b" t="t" l="l"/>
            <a:pathLst>
              <a:path h="6014536" w="11595422">
                <a:moveTo>
                  <a:pt x="0" y="0"/>
                </a:moveTo>
                <a:lnTo>
                  <a:pt x="11595422" y="0"/>
                </a:lnTo>
                <a:lnTo>
                  <a:pt x="11595422" y="6014535"/>
                </a:lnTo>
                <a:lnTo>
                  <a:pt x="0" y="6014535"/>
                </a:lnTo>
                <a:lnTo>
                  <a:pt x="0" y="0"/>
                </a:lnTo>
                <a:close/>
              </a:path>
            </a:pathLst>
          </a:custGeom>
          <a:blipFill>
            <a:blip r:embed="rId4"/>
            <a:stretch>
              <a:fillRect l="0" t="0" r="0" b="0"/>
            </a:stretch>
          </a:blipFill>
        </p:spPr>
      </p:sp>
      <p:sp>
        <p:nvSpPr>
          <p:cNvPr name="Freeform 5" id="5"/>
          <p:cNvSpPr/>
          <p:nvPr/>
        </p:nvSpPr>
        <p:spPr>
          <a:xfrm flipH="false" flipV="false" rot="0">
            <a:off x="12649618" y="3610604"/>
            <a:ext cx="4575509" cy="2575553"/>
          </a:xfrm>
          <a:custGeom>
            <a:avLst/>
            <a:gdLst/>
            <a:ahLst/>
            <a:cxnLst/>
            <a:rect r="r" b="b" t="t" l="l"/>
            <a:pathLst>
              <a:path h="2575553" w="4575509">
                <a:moveTo>
                  <a:pt x="0" y="0"/>
                </a:moveTo>
                <a:lnTo>
                  <a:pt x="4575509" y="0"/>
                </a:lnTo>
                <a:lnTo>
                  <a:pt x="4575509" y="2575553"/>
                </a:lnTo>
                <a:lnTo>
                  <a:pt x="0" y="2575553"/>
                </a:lnTo>
                <a:lnTo>
                  <a:pt x="0" y="0"/>
                </a:lnTo>
                <a:close/>
              </a:path>
            </a:pathLst>
          </a:custGeom>
          <a:blipFill>
            <a:blip r:embed="rId5"/>
            <a:stretch>
              <a:fillRect l="0" t="0" r="0" b="0"/>
            </a:stretch>
          </a:blipFill>
        </p:spPr>
      </p:sp>
      <p:sp>
        <p:nvSpPr>
          <p:cNvPr name="TextBox 6" id="6"/>
          <p:cNvSpPr txBox="true"/>
          <p:nvPr/>
        </p:nvSpPr>
        <p:spPr>
          <a:xfrm rot="0">
            <a:off x="399647" y="249602"/>
            <a:ext cx="9853794" cy="828582"/>
          </a:xfrm>
          <a:prstGeom prst="rect">
            <a:avLst/>
          </a:prstGeom>
        </p:spPr>
        <p:txBody>
          <a:bodyPr anchor="t" rtlCol="false" tIns="0" lIns="0" bIns="0" rIns="0">
            <a:spAutoFit/>
          </a:bodyPr>
          <a:lstStyle/>
          <a:p>
            <a:pPr>
              <a:lnSpc>
                <a:spcPts val="6294"/>
              </a:lnSpc>
            </a:pPr>
            <a:r>
              <a:rPr lang="en-US" sz="5995">
                <a:solidFill>
                  <a:srgbClr val="000000"/>
                </a:solidFill>
                <a:latin typeface="Helios"/>
              </a:rPr>
              <a:t>03 - Causas</a:t>
            </a:r>
          </a:p>
        </p:txBody>
      </p:sp>
      <p:sp>
        <p:nvSpPr>
          <p:cNvPr name="TextBox 7" id="7"/>
          <p:cNvSpPr txBox="true"/>
          <p:nvPr/>
        </p:nvSpPr>
        <p:spPr>
          <a:xfrm rot="0">
            <a:off x="16476126" y="9452264"/>
            <a:ext cx="1566349" cy="383851"/>
          </a:xfrm>
          <a:prstGeom prst="rect">
            <a:avLst/>
          </a:prstGeom>
        </p:spPr>
        <p:txBody>
          <a:bodyPr anchor="t" rtlCol="false" tIns="0" lIns="0" bIns="0" rIns="0">
            <a:spAutoFit/>
          </a:bodyPr>
          <a:lstStyle/>
          <a:p>
            <a:pPr>
              <a:lnSpc>
                <a:spcPts val="2862"/>
              </a:lnSpc>
            </a:pPr>
            <a:r>
              <a:rPr lang="en-US" sz="2779">
                <a:solidFill>
                  <a:srgbClr val="051E3B"/>
                </a:solidFill>
                <a:latin typeface="Helios"/>
              </a:rPr>
              <a:t>Gregors</a:t>
            </a:r>
          </a:p>
        </p:txBody>
      </p:sp>
      <p:sp>
        <p:nvSpPr>
          <p:cNvPr name="TextBox 8" id="8"/>
          <p:cNvSpPr txBox="true"/>
          <p:nvPr/>
        </p:nvSpPr>
        <p:spPr>
          <a:xfrm rot="0">
            <a:off x="399647" y="1625647"/>
            <a:ext cx="14537726" cy="1675766"/>
          </a:xfrm>
          <a:prstGeom prst="rect">
            <a:avLst/>
          </a:prstGeom>
        </p:spPr>
        <p:txBody>
          <a:bodyPr anchor="t" rtlCol="false" tIns="0" lIns="0" bIns="0" rIns="0">
            <a:spAutoFit/>
          </a:bodyPr>
          <a:lstStyle/>
          <a:p>
            <a:pPr>
              <a:lnSpc>
                <a:spcPts val="4363"/>
              </a:lnSpc>
            </a:pPr>
            <a:r>
              <a:rPr lang="en-US" sz="4155">
                <a:solidFill>
                  <a:srgbClr val="000000"/>
                </a:solidFill>
                <a:latin typeface="Helios"/>
              </a:rPr>
              <a:t>3.3 Tampoco se considera el horario que la gente interactúa con sus dispositivos / medios de contacto por región (ejemplo Chicago, cubriendo el 61% de la compañía).</a:t>
            </a:r>
          </a:p>
        </p:txBody>
      </p:sp>
      <p:sp>
        <p:nvSpPr>
          <p:cNvPr name="TextBox 9" id="9"/>
          <p:cNvSpPr txBox="true"/>
          <p:nvPr/>
        </p:nvSpPr>
        <p:spPr>
          <a:xfrm rot="0">
            <a:off x="12649618" y="7247432"/>
            <a:ext cx="5638382" cy="1232555"/>
          </a:xfrm>
          <a:prstGeom prst="rect">
            <a:avLst/>
          </a:prstGeom>
        </p:spPr>
        <p:txBody>
          <a:bodyPr anchor="t" rtlCol="false" tIns="0" lIns="0" bIns="0" rIns="0">
            <a:spAutoFit/>
          </a:bodyPr>
          <a:lstStyle/>
          <a:p>
            <a:pPr>
              <a:lnSpc>
                <a:spcPts val="2454"/>
              </a:lnSpc>
            </a:pPr>
            <a:r>
              <a:rPr lang="en-US" sz="1753">
                <a:solidFill>
                  <a:srgbClr val="000000"/>
                </a:solidFill>
                <a:latin typeface="Helios"/>
              </a:rPr>
              <a:t>Es errado el rango horario laboral al tener la mayor cantidad de usuarios contactados. Se debe tomar en cuenta el patrón del gráfico de tasa de conversión en dicha zona para replicarlo en las demás, la misma idea,</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53441" y="-6738278"/>
            <a:ext cx="16069118" cy="13719010"/>
          </a:xfrm>
          <a:custGeom>
            <a:avLst/>
            <a:gdLst/>
            <a:ahLst/>
            <a:cxnLst/>
            <a:rect r="r" b="b" t="t" l="l"/>
            <a:pathLst>
              <a:path h="13719010" w="16069118">
                <a:moveTo>
                  <a:pt x="0" y="0"/>
                </a:moveTo>
                <a:lnTo>
                  <a:pt x="16069118" y="0"/>
                </a:lnTo>
                <a:lnTo>
                  <a:pt x="16069118" y="13719010"/>
                </a:lnTo>
                <a:lnTo>
                  <a:pt x="0" y="13719010"/>
                </a:lnTo>
                <a:lnTo>
                  <a:pt x="0" y="0"/>
                </a:lnTo>
                <a:close/>
              </a:path>
            </a:pathLst>
          </a:custGeom>
          <a:blipFill>
            <a:blip r:embed="rId2"/>
            <a:stretch>
              <a:fillRect l="0" t="0" r="0" b="0"/>
            </a:stretch>
          </a:blipFill>
        </p:spPr>
      </p:sp>
      <p:sp>
        <p:nvSpPr>
          <p:cNvPr name="Freeform 3" id="3"/>
          <p:cNvSpPr/>
          <p:nvPr/>
        </p:nvSpPr>
        <p:spPr>
          <a:xfrm flipH="false" flipV="false" rot="0">
            <a:off x="-5662605" y="2473279"/>
            <a:ext cx="11325210" cy="13881770"/>
          </a:xfrm>
          <a:custGeom>
            <a:avLst/>
            <a:gdLst/>
            <a:ahLst/>
            <a:cxnLst/>
            <a:rect r="r" b="b" t="t" l="l"/>
            <a:pathLst>
              <a:path h="13881770" w="11325210">
                <a:moveTo>
                  <a:pt x="0" y="0"/>
                </a:moveTo>
                <a:lnTo>
                  <a:pt x="11325210" y="0"/>
                </a:lnTo>
                <a:lnTo>
                  <a:pt x="11325210" y="13881770"/>
                </a:lnTo>
                <a:lnTo>
                  <a:pt x="0" y="13881770"/>
                </a:lnTo>
                <a:lnTo>
                  <a:pt x="0" y="0"/>
                </a:lnTo>
                <a:close/>
              </a:path>
            </a:pathLst>
          </a:custGeom>
          <a:blipFill>
            <a:blip r:embed="rId3"/>
            <a:stretch>
              <a:fillRect l="0" t="0" r="0" b="0"/>
            </a:stretch>
          </a:blipFill>
        </p:spPr>
      </p:sp>
      <p:sp>
        <p:nvSpPr>
          <p:cNvPr name="TextBox 4" id="4"/>
          <p:cNvSpPr txBox="true"/>
          <p:nvPr/>
        </p:nvSpPr>
        <p:spPr>
          <a:xfrm rot="0">
            <a:off x="399647" y="249602"/>
            <a:ext cx="9853794" cy="828582"/>
          </a:xfrm>
          <a:prstGeom prst="rect">
            <a:avLst/>
          </a:prstGeom>
        </p:spPr>
        <p:txBody>
          <a:bodyPr anchor="t" rtlCol="false" tIns="0" lIns="0" bIns="0" rIns="0">
            <a:spAutoFit/>
          </a:bodyPr>
          <a:lstStyle/>
          <a:p>
            <a:pPr>
              <a:lnSpc>
                <a:spcPts val="6294"/>
              </a:lnSpc>
            </a:pPr>
            <a:r>
              <a:rPr lang="en-US" sz="5995">
                <a:solidFill>
                  <a:srgbClr val="000000"/>
                </a:solidFill>
                <a:latin typeface="Helios"/>
              </a:rPr>
              <a:t>03 - Recomendaciones</a:t>
            </a:r>
          </a:p>
        </p:txBody>
      </p:sp>
      <p:sp>
        <p:nvSpPr>
          <p:cNvPr name="TextBox 5" id="5"/>
          <p:cNvSpPr txBox="true"/>
          <p:nvPr/>
        </p:nvSpPr>
        <p:spPr>
          <a:xfrm rot="0">
            <a:off x="16476126" y="9452264"/>
            <a:ext cx="1566349" cy="383851"/>
          </a:xfrm>
          <a:prstGeom prst="rect">
            <a:avLst/>
          </a:prstGeom>
        </p:spPr>
        <p:txBody>
          <a:bodyPr anchor="t" rtlCol="false" tIns="0" lIns="0" bIns="0" rIns="0">
            <a:spAutoFit/>
          </a:bodyPr>
          <a:lstStyle/>
          <a:p>
            <a:pPr>
              <a:lnSpc>
                <a:spcPts val="2862"/>
              </a:lnSpc>
            </a:pPr>
            <a:r>
              <a:rPr lang="en-US" sz="2779">
                <a:solidFill>
                  <a:srgbClr val="051E3B"/>
                </a:solidFill>
                <a:latin typeface="Helios"/>
              </a:rPr>
              <a:t>Gregors</a:t>
            </a:r>
          </a:p>
        </p:txBody>
      </p:sp>
      <p:sp>
        <p:nvSpPr>
          <p:cNvPr name="TextBox 6" id="6"/>
          <p:cNvSpPr txBox="true"/>
          <p:nvPr/>
        </p:nvSpPr>
        <p:spPr>
          <a:xfrm rot="0">
            <a:off x="1028700" y="6915171"/>
            <a:ext cx="14523038" cy="2343129"/>
          </a:xfrm>
          <a:prstGeom prst="rect">
            <a:avLst/>
          </a:prstGeom>
        </p:spPr>
        <p:txBody>
          <a:bodyPr anchor="t" rtlCol="false" tIns="0" lIns="0" bIns="0" rIns="0">
            <a:spAutoFit/>
          </a:bodyPr>
          <a:lstStyle/>
          <a:p>
            <a:pPr marL="482966" indent="-241483" lvl="1">
              <a:lnSpc>
                <a:spcPts val="3131"/>
              </a:lnSpc>
              <a:buFont typeface="Arial"/>
              <a:buChar char="•"/>
            </a:pPr>
            <a:r>
              <a:rPr lang="en-US" sz="2236">
                <a:solidFill>
                  <a:srgbClr val="000000"/>
                </a:solidFill>
                <a:latin typeface="Helios"/>
              </a:rPr>
              <a:t>En el caso de America/Chicago, se sugiere enfocar las actividades de comunicación durante las horas laborables, particularmente entre las 8 AM y las 5 PM</a:t>
            </a:r>
          </a:p>
          <a:p>
            <a:pPr marL="482966" indent="-241483" lvl="1">
              <a:lnSpc>
                <a:spcPts val="3131"/>
              </a:lnSpc>
              <a:buFont typeface="Arial"/>
              <a:buChar char="•"/>
            </a:pPr>
            <a:r>
              <a:rPr lang="en-US" sz="2236">
                <a:solidFill>
                  <a:srgbClr val="000000"/>
                </a:solidFill>
                <a:latin typeface="Helios"/>
              </a:rPr>
              <a:t>Con respecto a America/Denver, una táctica eficaz sería coordinar las comunicaciones alrededor de las 11 AM</a:t>
            </a:r>
          </a:p>
          <a:p>
            <a:pPr marL="482966" indent="-241483" lvl="1">
              <a:lnSpc>
                <a:spcPts val="3131"/>
              </a:lnSpc>
              <a:buFont typeface="Arial"/>
              <a:buChar char="•"/>
            </a:pPr>
            <a:r>
              <a:rPr lang="en-US" sz="2236">
                <a:solidFill>
                  <a:srgbClr val="000000"/>
                </a:solidFill>
                <a:latin typeface="Helios"/>
              </a:rPr>
              <a:t>En cuanto a America/Los Ángeles, parece que las primeras horas del día, alrededor de las 6 AM, son el momento óptimo para la comunicación.</a:t>
            </a:r>
          </a:p>
          <a:p>
            <a:pPr marL="482966" indent="-241483" lvl="1">
              <a:lnSpc>
                <a:spcPts val="3131"/>
              </a:lnSpc>
              <a:buFont typeface="Arial"/>
              <a:buChar char="•"/>
            </a:pPr>
            <a:r>
              <a:rPr lang="en-US" sz="2236">
                <a:solidFill>
                  <a:srgbClr val="000000"/>
                </a:solidFill>
                <a:latin typeface="Helios"/>
              </a:rPr>
              <a:t>En el caso de America/Nueva York, sería recomendable orientar las comunicaciones alrededor de las 7 PM.</a:t>
            </a:r>
          </a:p>
        </p:txBody>
      </p:sp>
      <p:sp>
        <p:nvSpPr>
          <p:cNvPr name="TextBox 7" id="7"/>
          <p:cNvSpPr txBox="true"/>
          <p:nvPr/>
        </p:nvSpPr>
        <p:spPr>
          <a:xfrm rot="0">
            <a:off x="1028700" y="4278359"/>
            <a:ext cx="16677252" cy="1559021"/>
          </a:xfrm>
          <a:prstGeom prst="rect">
            <a:avLst/>
          </a:prstGeom>
        </p:spPr>
        <p:txBody>
          <a:bodyPr anchor="t" rtlCol="false" tIns="0" lIns="0" bIns="0" rIns="0">
            <a:spAutoFit/>
          </a:bodyPr>
          <a:lstStyle/>
          <a:p>
            <a:pPr marL="482966" indent="-241483" lvl="1">
              <a:lnSpc>
                <a:spcPts val="3131"/>
              </a:lnSpc>
              <a:buFont typeface="Arial"/>
              <a:buChar char="•"/>
            </a:pPr>
            <a:r>
              <a:rPr lang="en-US" sz="2236">
                <a:solidFill>
                  <a:srgbClr val="000000"/>
                </a:solidFill>
                <a:latin typeface="Helios"/>
              </a:rPr>
              <a:t>Implementar una estrategia de segmentación de usuarios, enfocando los esfuerzos de marketing en función del método de registro. Una creación de campañas personalizadas y mensajes específicos se recomienda, para los usuarios con correos electrónicos y aquellos con números de teléfono. Pero además, insistir en el monitoreo para ajustar continuamente estas estrategias.</a:t>
            </a:r>
          </a:p>
        </p:txBody>
      </p:sp>
      <p:sp>
        <p:nvSpPr>
          <p:cNvPr name="TextBox 8" id="8"/>
          <p:cNvSpPr txBox="true"/>
          <p:nvPr/>
        </p:nvSpPr>
        <p:spPr>
          <a:xfrm rot="0">
            <a:off x="1028700" y="2425654"/>
            <a:ext cx="16677252" cy="774913"/>
          </a:xfrm>
          <a:prstGeom prst="rect">
            <a:avLst/>
          </a:prstGeom>
        </p:spPr>
        <p:txBody>
          <a:bodyPr anchor="t" rtlCol="false" tIns="0" lIns="0" bIns="0" rIns="0">
            <a:spAutoFit/>
          </a:bodyPr>
          <a:lstStyle/>
          <a:p>
            <a:pPr marL="482966" indent="-241483" lvl="1">
              <a:lnSpc>
                <a:spcPts val="3131"/>
              </a:lnSpc>
              <a:buFont typeface="Arial"/>
              <a:buChar char="•"/>
            </a:pPr>
            <a:r>
              <a:rPr lang="en-US" sz="2236">
                <a:solidFill>
                  <a:srgbClr val="000000"/>
                </a:solidFill>
                <a:latin typeface="Helios"/>
              </a:rPr>
              <a:t>Desincentivar el hecho de continuar contactando a usuarios de America/Anchorage, Pacific/Honolulu y America/Puerto Rico debido a su baja contribución a las órdenes totales (por debajo del 0,01%).</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p:cSld>
    <p:bg>
      <p:bgPr>
        <a:solidFill>
          <a:srgbClr val="E8E8E8"/>
        </a:solidFill>
      </p:bgPr>
    </p:bg>
    <p:spTree>
      <p:nvGrpSpPr>
        <p:cNvPr id="1" name=""/>
        <p:cNvGrpSpPr/>
        <p:nvPr/>
      </p:nvGrpSpPr>
      <p:grpSpPr>
        <a:xfrm>
          <a:off x="0" y="0"/>
          <a:ext cx="0" cy="0"/>
          <a:chOff x="0" y="0"/>
          <a:chExt cx="0" cy="0"/>
        </a:xfrm>
      </p:grpSpPr>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DAFzJuk1p2M</dc:identifier>
  <dcterms:modified xsi:type="dcterms:W3CDTF">2011-08-01T06:04:30Z</dcterms:modified>
  <cp:revision>1</cp:revision>
  <dc:title>jUAN FIJALKAUSKAS - ASESORÍA Y CONSULTORIA DE CIENCIA DE DATOS</dc:title>
</cp:coreProperties>
</file>